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Bicubik" charset="1" panose="02000503020000020004"/>
      <p:regular r:id="rId16"/>
    </p:embeddedFont>
    <p:embeddedFont>
      <p:font typeface="Neue Machina Ultra-Bold" charset="1" panose="00000900000000000000"/>
      <p:regular r:id="rId17"/>
    </p:embeddedFont>
    <p:embeddedFont>
      <p:font typeface="Open Sans" charset="1" panose="00000000000000000000"/>
      <p:regular r:id="rId18"/>
    </p:embeddedFont>
    <p:embeddedFont>
      <p:font typeface="Open Sans Bold"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jpeg>
</file>

<file path=ppt/media/image15.png>
</file>

<file path=ppt/media/image16.jpeg>
</file>

<file path=ppt/media/image2.png>
</file>

<file path=ppt/media/image3.sv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jpeg" Type="http://schemas.openxmlformats.org/officeDocument/2006/relationships/image"/><Relationship Id="rId4" Target="../media/image9.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jpeg" Type="http://schemas.openxmlformats.org/officeDocument/2006/relationships/image"/><Relationship Id="rId4" Target="../media/image11.jpeg" Type="http://schemas.openxmlformats.org/officeDocument/2006/relationships/image"/><Relationship Id="rId5" Target="../media/image1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jpeg" Type="http://schemas.openxmlformats.org/officeDocument/2006/relationships/image"/><Relationship Id="rId4" Target="../media/image9.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jpeg" Type="http://schemas.openxmlformats.org/officeDocument/2006/relationships/image"/><Relationship Id="rId4"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2676921" y="-32707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Freeform 3" id="3"/>
          <p:cNvSpPr/>
          <p:nvPr/>
        </p:nvSpPr>
        <p:spPr>
          <a:xfrm flipH="false" flipV="false" rot="0">
            <a:off x="-2618521" y="53281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Freeform 4" id="4"/>
          <p:cNvSpPr/>
          <p:nvPr/>
        </p:nvSpPr>
        <p:spPr>
          <a:xfrm flipH="false" flipV="false" rot="0">
            <a:off x="9286452" y="6703703"/>
            <a:ext cx="516070" cy="516070"/>
          </a:xfrm>
          <a:custGeom>
            <a:avLst/>
            <a:gdLst/>
            <a:ahLst/>
            <a:cxnLst/>
            <a:rect r="r" b="b" t="t" l="l"/>
            <a:pathLst>
              <a:path h="516070" w="516070">
                <a:moveTo>
                  <a:pt x="0" y="0"/>
                </a:moveTo>
                <a:lnTo>
                  <a:pt x="516070" y="0"/>
                </a:lnTo>
                <a:lnTo>
                  <a:pt x="516070" y="516070"/>
                </a:lnTo>
                <a:lnTo>
                  <a:pt x="0" y="5160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8485478" y="6703703"/>
            <a:ext cx="516070" cy="516070"/>
          </a:xfrm>
          <a:custGeom>
            <a:avLst/>
            <a:gdLst/>
            <a:ahLst/>
            <a:cxnLst/>
            <a:rect r="r" b="b" t="t" l="l"/>
            <a:pathLst>
              <a:path h="516070" w="516070">
                <a:moveTo>
                  <a:pt x="0" y="0"/>
                </a:moveTo>
                <a:lnTo>
                  <a:pt x="516070" y="0"/>
                </a:lnTo>
                <a:lnTo>
                  <a:pt x="516070" y="516070"/>
                </a:lnTo>
                <a:lnTo>
                  <a:pt x="0" y="5160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0087425" y="6760357"/>
            <a:ext cx="402761" cy="402761"/>
          </a:xfrm>
          <a:custGeom>
            <a:avLst/>
            <a:gdLst/>
            <a:ahLst/>
            <a:cxnLst/>
            <a:rect r="r" b="b" t="t" l="l"/>
            <a:pathLst>
              <a:path h="402761" w="402761">
                <a:moveTo>
                  <a:pt x="0" y="0"/>
                </a:moveTo>
                <a:lnTo>
                  <a:pt x="402761" y="0"/>
                </a:lnTo>
                <a:lnTo>
                  <a:pt x="402761" y="402761"/>
                </a:lnTo>
                <a:lnTo>
                  <a:pt x="0" y="40276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true" flipV="false" rot="0">
            <a:off x="7797814" y="6760357"/>
            <a:ext cx="402761" cy="402761"/>
          </a:xfrm>
          <a:custGeom>
            <a:avLst/>
            <a:gdLst/>
            <a:ahLst/>
            <a:cxnLst/>
            <a:rect r="r" b="b" t="t" l="l"/>
            <a:pathLst>
              <a:path h="402761" w="402761">
                <a:moveTo>
                  <a:pt x="402761" y="0"/>
                </a:moveTo>
                <a:lnTo>
                  <a:pt x="0" y="0"/>
                </a:lnTo>
                <a:lnTo>
                  <a:pt x="0" y="402761"/>
                </a:lnTo>
                <a:lnTo>
                  <a:pt x="402761" y="402761"/>
                </a:lnTo>
                <a:lnTo>
                  <a:pt x="402761"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2511473" y="1992342"/>
            <a:ext cx="13549957" cy="3662614"/>
          </a:xfrm>
          <a:prstGeom prst="rect">
            <a:avLst/>
          </a:prstGeom>
        </p:spPr>
        <p:txBody>
          <a:bodyPr anchor="t" rtlCol="false" tIns="0" lIns="0" bIns="0" rIns="0">
            <a:spAutoFit/>
          </a:bodyPr>
          <a:lstStyle/>
          <a:p>
            <a:pPr algn="ctr">
              <a:lnSpc>
                <a:spcPts val="9466"/>
              </a:lnSpc>
            </a:pPr>
            <a:r>
              <a:rPr lang="en-US" sz="9015">
                <a:solidFill>
                  <a:srgbClr val="FBF6F1"/>
                </a:solidFill>
                <a:latin typeface="Bicubik"/>
              </a:rPr>
              <a:t>Music Recommendation system</a:t>
            </a:r>
          </a:p>
        </p:txBody>
      </p:sp>
      <p:sp>
        <p:nvSpPr>
          <p:cNvPr name="TextBox 9" id="9"/>
          <p:cNvSpPr txBox="true"/>
          <p:nvPr/>
        </p:nvSpPr>
        <p:spPr>
          <a:xfrm rot="0">
            <a:off x="11826696" y="6751328"/>
            <a:ext cx="5432604" cy="2013307"/>
          </a:xfrm>
          <a:prstGeom prst="rect">
            <a:avLst/>
          </a:prstGeom>
        </p:spPr>
        <p:txBody>
          <a:bodyPr anchor="t" rtlCol="false" tIns="0" lIns="0" bIns="0" rIns="0">
            <a:spAutoFit/>
          </a:bodyPr>
          <a:lstStyle/>
          <a:p>
            <a:pPr algn="ctr">
              <a:lnSpc>
                <a:spcPts val="7881"/>
              </a:lnSpc>
            </a:pPr>
          </a:p>
          <a:p>
            <a:pPr algn="ctr">
              <a:lnSpc>
                <a:spcPts val="7881"/>
              </a:lnSpc>
              <a:spcBef>
                <a:spcPct val="0"/>
              </a:spcBef>
            </a:pPr>
            <a:r>
              <a:rPr lang="en-US" sz="6974" spc="-188">
                <a:solidFill>
                  <a:srgbClr val="FBF6F1"/>
                </a:solidFill>
                <a:latin typeface="Neue Machina Ultra-Bold"/>
              </a:rPr>
              <a:t>SUDHA J</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2676921" y="-32707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Freeform 3" id="3"/>
          <p:cNvSpPr/>
          <p:nvPr/>
        </p:nvSpPr>
        <p:spPr>
          <a:xfrm flipH="false" flipV="false" rot="0">
            <a:off x="-2618521" y="53281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TextBox 4" id="4"/>
          <p:cNvSpPr txBox="true"/>
          <p:nvPr/>
        </p:nvSpPr>
        <p:spPr>
          <a:xfrm rot="0">
            <a:off x="2270074" y="3568581"/>
            <a:ext cx="13747851" cy="1750365"/>
          </a:xfrm>
          <a:prstGeom prst="rect">
            <a:avLst/>
          </a:prstGeom>
        </p:spPr>
        <p:txBody>
          <a:bodyPr anchor="t" rtlCol="false" tIns="0" lIns="0" bIns="0" rIns="0">
            <a:spAutoFit/>
          </a:bodyPr>
          <a:lstStyle/>
          <a:p>
            <a:pPr algn="ctr">
              <a:lnSpc>
                <a:spcPts val="13119"/>
              </a:lnSpc>
            </a:pPr>
            <a:r>
              <a:rPr lang="en-US" sz="12494">
                <a:solidFill>
                  <a:srgbClr val="EF2A2A"/>
                </a:solidFill>
                <a:latin typeface="Bicubik"/>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1675924" y="-365362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Freeform 3" id="3"/>
          <p:cNvSpPr/>
          <p:nvPr/>
        </p:nvSpPr>
        <p:spPr>
          <a:xfrm flipH="false" flipV="false" rot="0">
            <a:off x="-2756141" y="53281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grpSp>
        <p:nvGrpSpPr>
          <p:cNvPr name="Group 4" id="4"/>
          <p:cNvGrpSpPr/>
          <p:nvPr/>
        </p:nvGrpSpPr>
        <p:grpSpPr>
          <a:xfrm rot="0">
            <a:off x="0" y="461179"/>
            <a:ext cx="5189934" cy="5246370"/>
            <a:chOff x="0" y="0"/>
            <a:chExt cx="5956300" cy="6021070"/>
          </a:xfrm>
        </p:grpSpPr>
        <p:sp>
          <p:nvSpPr>
            <p:cNvPr name="Freeform 5" id="5"/>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blipFill>
              <a:blip r:embed="rId3"/>
              <a:stretch>
                <a:fillRect l="-25862" t="0" r="-25862" b="0"/>
              </a:stretch>
            </a:blipFill>
          </p:spPr>
        </p:sp>
      </p:grpSp>
      <p:grpSp>
        <p:nvGrpSpPr>
          <p:cNvPr name="Group 6" id="6"/>
          <p:cNvGrpSpPr/>
          <p:nvPr/>
        </p:nvGrpSpPr>
        <p:grpSpPr>
          <a:xfrm rot="0">
            <a:off x="4711031" y="3084364"/>
            <a:ext cx="5189934" cy="5246370"/>
            <a:chOff x="0" y="0"/>
            <a:chExt cx="5956300" cy="6021070"/>
          </a:xfrm>
        </p:grpSpPr>
        <p:sp>
          <p:nvSpPr>
            <p:cNvPr name="Freeform 7" id="7"/>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gradFill rotWithShape="true">
              <a:gsLst>
                <a:gs pos="0">
                  <a:srgbClr val="1B0C0C">
                    <a:alpha val="100000"/>
                  </a:srgbClr>
                </a:gs>
                <a:gs pos="100000">
                  <a:srgbClr val="000000">
                    <a:alpha val="100000"/>
                  </a:srgbClr>
                </a:gs>
              </a:gsLst>
              <a:lin ang="2700000"/>
            </a:gradFill>
            <a:ln w="12700">
              <a:solidFill>
                <a:srgbClr val="000000"/>
              </a:solidFill>
            </a:ln>
          </p:spPr>
        </p:sp>
      </p:grpSp>
      <p:grpSp>
        <p:nvGrpSpPr>
          <p:cNvPr name="Group 8" id="8"/>
          <p:cNvGrpSpPr/>
          <p:nvPr/>
        </p:nvGrpSpPr>
        <p:grpSpPr>
          <a:xfrm rot="0">
            <a:off x="2116064" y="2335702"/>
            <a:ext cx="5189934" cy="5246370"/>
            <a:chOff x="0" y="0"/>
            <a:chExt cx="5956300" cy="6021070"/>
          </a:xfrm>
        </p:grpSpPr>
        <p:sp>
          <p:nvSpPr>
            <p:cNvPr name="Freeform 9" id="9"/>
            <p:cNvSpPr/>
            <p:nvPr/>
          </p:nvSpPr>
          <p:spPr>
            <a:xfrm flipH="true" flipV="false" rot="0">
              <a:off x="0" y="0"/>
              <a:ext cx="5956300" cy="6021070"/>
            </a:xfrm>
            <a:custGeom>
              <a:avLst/>
              <a:gdLst/>
              <a:ahLst/>
              <a:cxnLst/>
              <a:rect r="r" b="b" t="t" l="l"/>
              <a:pathLst>
                <a:path h="6021070" w="5956300">
                  <a:moveTo>
                    <a:pt x="5264150" y="6021070"/>
                  </a:moveTo>
                  <a:lnTo>
                    <a:pt x="5956300" y="0"/>
                  </a:lnTo>
                  <a:lnTo>
                    <a:pt x="692150" y="0"/>
                  </a:lnTo>
                  <a:lnTo>
                    <a:pt x="0" y="6021070"/>
                  </a:lnTo>
                  <a:close/>
                </a:path>
              </a:pathLst>
            </a:custGeom>
            <a:blipFill>
              <a:blip r:embed="rId4"/>
              <a:stretch>
                <a:fillRect l="-25862" t="0" r="-25862" b="0"/>
              </a:stretch>
            </a:blipFill>
          </p:spPr>
        </p:sp>
      </p:grpSp>
      <p:sp>
        <p:nvSpPr>
          <p:cNvPr name="TextBox 10" id="10"/>
          <p:cNvSpPr txBox="true"/>
          <p:nvPr/>
        </p:nvSpPr>
        <p:spPr>
          <a:xfrm rot="0">
            <a:off x="7043571" y="1999083"/>
            <a:ext cx="5051364" cy="804684"/>
          </a:xfrm>
          <a:prstGeom prst="rect">
            <a:avLst/>
          </a:prstGeom>
        </p:spPr>
        <p:txBody>
          <a:bodyPr anchor="t" rtlCol="false" tIns="0" lIns="0" bIns="0" rIns="0">
            <a:spAutoFit/>
          </a:bodyPr>
          <a:lstStyle/>
          <a:p>
            <a:pPr algn="l">
              <a:lnSpc>
                <a:spcPts val="6027"/>
              </a:lnSpc>
            </a:pPr>
            <a:r>
              <a:rPr lang="en-US" sz="5740">
                <a:solidFill>
                  <a:srgbClr val="FBF6F1"/>
                </a:solidFill>
                <a:latin typeface="Bicubik"/>
              </a:rPr>
              <a:t>ABSTRACT</a:t>
            </a:r>
          </a:p>
        </p:txBody>
      </p:sp>
      <p:sp>
        <p:nvSpPr>
          <p:cNvPr name="TextBox 11" id="11"/>
          <p:cNvSpPr txBox="true"/>
          <p:nvPr/>
        </p:nvSpPr>
        <p:spPr>
          <a:xfrm rot="0">
            <a:off x="7305998" y="3017689"/>
            <a:ext cx="10503100" cy="5790278"/>
          </a:xfrm>
          <a:prstGeom prst="rect">
            <a:avLst/>
          </a:prstGeom>
        </p:spPr>
        <p:txBody>
          <a:bodyPr anchor="t" rtlCol="false" tIns="0" lIns="0" bIns="0" rIns="0">
            <a:spAutoFit/>
          </a:bodyPr>
          <a:lstStyle/>
          <a:p>
            <a:pPr algn="l">
              <a:lnSpc>
                <a:spcPts val="4656"/>
              </a:lnSpc>
              <a:spcBef>
                <a:spcPct val="0"/>
              </a:spcBef>
            </a:pPr>
            <a:r>
              <a:rPr lang="en-US" sz="3326">
                <a:solidFill>
                  <a:srgbClr val="FFFFFF"/>
                </a:solidFill>
                <a:latin typeface="Open Sans"/>
              </a:rPr>
              <a:t>          This code implements a song recommendation system using cosine similarity. It processes a dataset by removing duplicates, handling null values, and combining relevant columns into a single string for each song. After vectorizing these strings with CountVectorizer, it calculates similarity scores to create a matrix. Users can input a song name to receive the top 10 similar song recommendations based on these scores, with the option to repeat the process or exit.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2756141" y="53281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grpSp>
        <p:nvGrpSpPr>
          <p:cNvPr name="Group 3" id="3"/>
          <p:cNvGrpSpPr/>
          <p:nvPr/>
        </p:nvGrpSpPr>
        <p:grpSpPr>
          <a:xfrm rot="0">
            <a:off x="17293116" y="657737"/>
            <a:ext cx="397367" cy="28996"/>
            <a:chOff x="0" y="0"/>
            <a:chExt cx="128243" cy="9358"/>
          </a:xfrm>
        </p:grpSpPr>
        <p:sp>
          <p:nvSpPr>
            <p:cNvPr name="Freeform 4" id="4"/>
            <p:cNvSpPr/>
            <p:nvPr/>
          </p:nvSpPr>
          <p:spPr>
            <a:xfrm flipH="false" flipV="false" rot="0">
              <a:off x="0" y="0"/>
              <a:ext cx="128243" cy="9358"/>
            </a:xfrm>
            <a:custGeom>
              <a:avLst/>
              <a:gdLst/>
              <a:ahLst/>
              <a:cxnLst/>
              <a:rect r="r" b="b" t="t" l="l"/>
              <a:pathLst>
                <a:path h="9358" w="128243">
                  <a:moveTo>
                    <a:pt x="0" y="0"/>
                  </a:moveTo>
                  <a:lnTo>
                    <a:pt x="128243" y="0"/>
                  </a:lnTo>
                  <a:lnTo>
                    <a:pt x="128243" y="9358"/>
                  </a:lnTo>
                  <a:lnTo>
                    <a:pt x="0" y="9358"/>
                  </a:lnTo>
                  <a:close/>
                </a:path>
              </a:pathLst>
            </a:custGeom>
            <a:solidFill>
              <a:srgbClr val="EF2A2A"/>
            </a:solidFill>
          </p:spPr>
        </p:sp>
        <p:sp>
          <p:nvSpPr>
            <p:cNvPr name="TextBox 5" id="5"/>
            <p:cNvSpPr txBox="true"/>
            <p:nvPr/>
          </p:nvSpPr>
          <p:spPr>
            <a:xfrm>
              <a:off x="0" y="-38100"/>
              <a:ext cx="128243" cy="47458"/>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8864570" y="1505368"/>
            <a:ext cx="3532066" cy="5246370"/>
            <a:chOff x="0" y="0"/>
            <a:chExt cx="4275074" cy="6350000"/>
          </a:xfrm>
        </p:grpSpPr>
        <p:sp>
          <p:nvSpPr>
            <p:cNvPr name="Freeform 7" id="7"/>
            <p:cNvSpPr/>
            <p:nvPr/>
          </p:nvSpPr>
          <p:spPr>
            <a:xfrm flipH="true" flipV="false" rot="0">
              <a:off x="0" y="0"/>
              <a:ext cx="4275074" cy="6350000"/>
            </a:xfrm>
            <a:custGeom>
              <a:avLst/>
              <a:gdLst/>
              <a:ahLst/>
              <a:cxnLst/>
              <a:rect r="r" b="b" t="t" l="l"/>
              <a:pathLst>
                <a:path h="6350000" w="4275074">
                  <a:moveTo>
                    <a:pt x="0" y="0"/>
                  </a:moveTo>
                  <a:lnTo>
                    <a:pt x="1538351" y="6350000"/>
                  </a:lnTo>
                  <a:lnTo>
                    <a:pt x="4275074" y="6350000"/>
                  </a:lnTo>
                  <a:lnTo>
                    <a:pt x="2754630" y="0"/>
                  </a:lnTo>
                  <a:lnTo>
                    <a:pt x="0" y="0"/>
                  </a:lnTo>
                  <a:close/>
                </a:path>
              </a:pathLst>
            </a:custGeom>
            <a:blipFill>
              <a:blip r:embed="rId3"/>
              <a:stretch>
                <a:fillRect l="0" t="-6295" r="-21567" b="-16547"/>
              </a:stretch>
            </a:blipFill>
          </p:spPr>
        </p:sp>
      </p:grpSp>
      <p:grpSp>
        <p:nvGrpSpPr>
          <p:cNvPr name="Group 8" id="8"/>
          <p:cNvGrpSpPr/>
          <p:nvPr/>
        </p:nvGrpSpPr>
        <p:grpSpPr>
          <a:xfrm rot="0">
            <a:off x="11125903" y="2520315"/>
            <a:ext cx="3532066" cy="5246370"/>
            <a:chOff x="0" y="0"/>
            <a:chExt cx="4275074" cy="6350000"/>
          </a:xfrm>
        </p:grpSpPr>
        <p:sp>
          <p:nvSpPr>
            <p:cNvPr name="Freeform 9" id="9"/>
            <p:cNvSpPr/>
            <p:nvPr/>
          </p:nvSpPr>
          <p:spPr>
            <a:xfrm flipH="false" flipV="false" rot="0">
              <a:off x="0" y="0"/>
              <a:ext cx="4275074" cy="6350000"/>
            </a:xfrm>
            <a:custGeom>
              <a:avLst/>
              <a:gdLst/>
              <a:ahLst/>
              <a:cxnLst/>
              <a:rect r="r" b="b" t="t" l="l"/>
              <a:pathLst>
                <a:path h="6350000" w="4275074">
                  <a:moveTo>
                    <a:pt x="4275074" y="0"/>
                  </a:moveTo>
                  <a:lnTo>
                    <a:pt x="2736723" y="6350000"/>
                  </a:lnTo>
                  <a:lnTo>
                    <a:pt x="0" y="6350000"/>
                  </a:lnTo>
                  <a:lnTo>
                    <a:pt x="1520444" y="0"/>
                  </a:lnTo>
                  <a:lnTo>
                    <a:pt x="4275074" y="0"/>
                  </a:lnTo>
                  <a:close/>
                </a:path>
              </a:pathLst>
            </a:custGeom>
            <a:blipFill>
              <a:blip r:embed="rId4"/>
              <a:stretch>
                <a:fillRect l="0" t="-524" r="0" b="-524"/>
              </a:stretch>
            </a:blipFill>
          </p:spPr>
        </p:sp>
      </p:grpSp>
      <p:grpSp>
        <p:nvGrpSpPr>
          <p:cNvPr name="Group 10" id="10"/>
          <p:cNvGrpSpPr/>
          <p:nvPr/>
        </p:nvGrpSpPr>
        <p:grpSpPr>
          <a:xfrm rot="0">
            <a:off x="13387237" y="3535262"/>
            <a:ext cx="3532066" cy="5246370"/>
            <a:chOff x="0" y="0"/>
            <a:chExt cx="4275074" cy="6350000"/>
          </a:xfrm>
        </p:grpSpPr>
        <p:sp>
          <p:nvSpPr>
            <p:cNvPr name="Freeform 11" id="11"/>
            <p:cNvSpPr/>
            <p:nvPr/>
          </p:nvSpPr>
          <p:spPr>
            <a:xfrm flipH="true" flipV="false" rot="0">
              <a:off x="0" y="0"/>
              <a:ext cx="4275074" cy="6350000"/>
            </a:xfrm>
            <a:custGeom>
              <a:avLst/>
              <a:gdLst/>
              <a:ahLst/>
              <a:cxnLst/>
              <a:rect r="r" b="b" t="t" l="l"/>
              <a:pathLst>
                <a:path h="6350000" w="4275074">
                  <a:moveTo>
                    <a:pt x="0" y="0"/>
                  </a:moveTo>
                  <a:lnTo>
                    <a:pt x="1538351" y="6350000"/>
                  </a:lnTo>
                  <a:lnTo>
                    <a:pt x="4275074" y="6350000"/>
                  </a:lnTo>
                  <a:lnTo>
                    <a:pt x="2754630" y="0"/>
                  </a:lnTo>
                  <a:lnTo>
                    <a:pt x="0" y="0"/>
                  </a:lnTo>
                  <a:close/>
                </a:path>
              </a:pathLst>
            </a:custGeom>
            <a:blipFill>
              <a:blip r:embed="rId5"/>
              <a:stretch>
                <a:fillRect l="-52982" t="0" r="-69542" b="0"/>
              </a:stretch>
            </a:blipFill>
          </p:spPr>
        </p:sp>
      </p:grpSp>
      <p:sp>
        <p:nvSpPr>
          <p:cNvPr name="TextBox 12" id="12"/>
          <p:cNvSpPr txBox="true"/>
          <p:nvPr/>
        </p:nvSpPr>
        <p:spPr>
          <a:xfrm rot="0">
            <a:off x="2253776" y="2404377"/>
            <a:ext cx="5025396" cy="663773"/>
          </a:xfrm>
          <a:prstGeom prst="rect">
            <a:avLst/>
          </a:prstGeom>
        </p:spPr>
        <p:txBody>
          <a:bodyPr anchor="t" rtlCol="false" tIns="0" lIns="0" bIns="0" rIns="0">
            <a:spAutoFit/>
          </a:bodyPr>
          <a:lstStyle/>
          <a:p>
            <a:pPr algn="l">
              <a:lnSpc>
                <a:spcPts val="5217"/>
              </a:lnSpc>
            </a:pPr>
            <a:r>
              <a:rPr lang="en-US" sz="4140">
                <a:solidFill>
                  <a:srgbClr val="FBF6F1"/>
                </a:solidFill>
                <a:latin typeface="Bicubik"/>
              </a:rPr>
              <a:t>INTRODUCTION:</a:t>
            </a:r>
          </a:p>
        </p:txBody>
      </p:sp>
      <p:sp>
        <p:nvSpPr>
          <p:cNvPr name="TextBox 13" id="13"/>
          <p:cNvSpPr txBox="true"/>
          <p:nvPr/>
        </p:nvSpPr>
        <p:spPr>
          <a:xfrm rot="0">
            <a:off x="286491" y="3550688"/>
            <a:ext cx="9852285" cy="4958754"/>
          </a:xfrm>
          <a:prstGeom prst="rect">
            <a:avLst/>
          </a:prstGeom>
        </p:spPr>
        <p:txBody>
          <a:bodyPr anchor="t" rtlCol="false" tIns="0" lIns="0" bIns="0" rIns="0">
            <a:spAutoFit/>
          </a:bodyPr>
          <a:lstStyle/>
          <a:p>
            <a:pPr algn="l">
              <a:lnSpc>
                <a:spcPts val="4407"/>
              </a:lnSpc>
              <a:spcBef>
                <a:spcPct val="0"/>
              </a:spcBef>
            </a:pPr>
            <a:r>
              <a:rPr lang="en-US" sz="3148">
                <a:solidFill>
                  <a:srgbClr val="FFFFFF"/>
                </a:solidFill>
                <a:latin typeface="Open Sans"/>
              </a:rPr>
              <a:t>         This code introduces a song recommendation system that leverages cosine similarity to suggest songs similar to a user-provided input. It processes a dataset of songs, vectorizes combined song metadata, and calculates similarity scores between the songs. Users can enter a song name to receive recommendations for the top 10 most similar songs in the dataset, providing a personalized music discovery experience.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022318" y="-3428066"/>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Freeform 3" id="3"/>
          <p:cNvSpPr/>
          <p:nvPr/>
        </p:nvSpPr>
        <p:spPr>
          <a:xfrm flipH="false" flipV="false" rot="0">
            <a:off x="-2756141" y="53281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grpSp>
        <p:nvGrpSpPr>
          <p:cNvPr name="Group 4" id="4"/>
          <p:cNvGrpSpPr/>
          <p:nvPr/>
        </p:nvGrpSpPr>
        <p:grpSpPr>
          <a:xfrm rot="0">
            <a:off x="-462381" y="-2602912"/>
            <a:ext cx="10132035" cy="11539904"/>
            <a:chOff x="0" y="0"/>
            <a:chExt cx="5575300" cy="6350000"/>
          </a:xfrm>
        </p:grpSpPr>
        <p:sp>
          <p:nvSpPr>
            <p:cNvPr name="Freeform 5" id="5"/>
            <p:cNvSpPr/>
            <p:nvPr/>
          </p:nvSpPr>
          <p:spPr>
            <a:xfrm flipH="false" flipV="false" rot="0">
              <a:off x="0" y="0"/>
              <a:ext cx="5575300" cy="6350000"/>
            </a:xfrm>
            <a:custGeom>
              <a:avLst/>
              <a:gdLst/>
              <a:ahLst/>
              <a:cxnLst/>
              <a:rect r="r" b="b" t="t" l="l"/>
              <a:pathLst>
                <a:path h="6350000" w="5575300">
                  <a:moveTo>
                    <a:pt x="0" y="1417320"/>
                  </a:moveTo>
                  <a:lnTo>
                    <a:pt x="4533900" y="0"/>
                  </a:lnTo>
                  <a:lnTo>
                    <a:pt x="5575300" y="5400040"/>
                  </a:lnTo>
                  <a:lnTo>
                    <a:pt x="3308350" y="6350000"/>
                  </a:lnTo>
                  <a:lnTo>
                    <a:pt x="1286510" y="6043930"/>
                  </a:lnTo>
                  <a:close/>
                </a:path>
              </a:pathLst>
            </a:custGeom>
            <a:solidFill>
              <a:srgbClr val="EF2A2A"/>
            </a:solidFill>
            <a:ln w="12700">
              <a:solidFill>
                <a:srgbClr val="000000"/>
              </a:solidFill>
            </a:ln>
          </p:spPr>
        </p:sp>
      </p:grpSp>
      <p:grpSp>
        <p:nvGrpSpPr>
          <p:cNvPr name="Group 6" id="6"/>
          <p:cNvGrpSpPr/>
          <p:nvPr/>
        </p:nvGrpSpPr>
        <p:grpSpPr>
          <a:xfrm rot="0">
            <a:off x="-314079" y="-2434004"/>
            <a:ext cx="9835433" cy="11202087"/>
            <a:chOff x="0" y="0"/>
            <a:chExt cx="5575300" cy="6350000"/>
          </a:xfrm>
        </p:grpSpPr>
        <p:sp>
          <p:nvSpPr>
            <p:cNvPr name="Freeform 7" id="7"/>
            <p:cNvSpPr/>
            <p:nvPr/>
          </p:nvSpPr>
          <p:spPr>
            <a:xfrm flipH="false" flipV="false" rot="0">
              <a:off x="0" y="0"/>
              <a:ext cx="5575300" cy="6350000"/>
            </a:xfrm>
            <a:custGeom>
              <a:avLst/>
              <a:gdLst/>
              <a:ahLst/>
              <a:cxnLst/>
              <a:rect r="r" b="b" t="t" l="l"/>
              <a:pathLst>
                <a:path h="6350000" w="5575300">
                  <a:moveTo>
                    <a:pt x="0" y="1417320"/>
                  </a:moveTo>
                  <a:lnTo>
                    <a:pt x="4533900" y="0"/>
                  </a:lnTo>
                  <a:lnTo>
                    <a:pt x="5575300" y="5400040"/>
                  </a:lnTo>
                  <a:lnTo>
                    <a:pt x="3308350" y="6350000"/>
                  </a:lnTo>
                  <a:lnTo>
                    <a:pt x="1286510" y="6043930"/>
                  </a:lnTo>
                  <a:close/>
                </a:path>
              </a:pathLst>
            </a:custGeom>
            <a:blipFill>
              <a:blip r:embed="rId3"/>
              <a:stretch>
                <a:fillRect l="0" t="-15891" r="0" b="-15891"/>
              </a:stretch>
            </a:blipFill>
          </p:spPr>
        </p:sp>
      </p:grpSp>
      <p:sp>
        <p:nvSpPr>
          <p:cNvPr name="TextBox 8" id="8"/>
          <p:cNvSpPr txBox="true"/>
          <p:nvPr/>
        </p:nvSpPr>
        <p:spPr>
          <a:xfrm rot="0">
            <a:off x="10493205" y="990600"/>
            <a:ext cx="6094221" cy="736163"/>
          </a:xfrm>
          <a:prstGeom prst="rect">
            <a:avLst/>
          </a:prstGeom>
        </p:spPr>
        <p:txBody>
          <a:bodyPr anchor="t" rtlCol="false" tIns="0" lIns="0" bIns="0" rIns="0">
            <a:spAutoFit/>
          </a:bodyPr>
          <a:lstStyle/>
          <a:p>
            <a:pPr algn="l">
              <a:lnSpc>
                <a:spcPts val="5847"/>
              </a:lnSpc>
            </a:pPr>
            <a:r>
              <a:rPr lang="en-US" sz="4640">
                <a:solidFill>
                  <a:srgbClr val="FBF6F1"/>
                </a:solidFill>
                <a:latin typeface="Bicubik"/>
              </a:rPr>
              <a:t>STEPS INVLOVED:</a:t>
            </a:r>
          </a:p>
        </p:txBody>
      </p:sp>
      <p:grpSp>
        <p:nvGrpSpPr>
          <p:cNvPr name="Group 9" id="9"/>
          <p:cNvGrpSpPr/>
          <p:nvPr/>
        </p:nvGrpSpPr>
        <p:grpSpPr>
          <a:xfrm rot="0">
            <a:off x="10493205" y="1949704"/>
            <a:ext cx="807124" cy="80712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F2A2A"/>
            </a:solidFill>
          </p:spPr>
        </p:sp>
        <p:sp>
          <p:nvSpPr>
            <p:cNvPr name="TextBox 11" id="11"/>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0618262" y="2148448"/>
            <a:ext cx="552131" cy="371537"/>
          </a:xfrm>
          <a:prstGeom prst="rect">
            <a:avLst/>
          </a:prstGeom>
        </p:spPr>
        <p:txBody>
          <a:bodyPr anchor="t" rtlCol="false" tIns="0" lIns="0" bIns="0" rIns="0">
            <a:spAutoFit/>
          </a:bodyPr>
          <a:lstStyle/>
          <a:p>
            <a:pPr algn="ctr">
              <a:lnSpc>
                <a:spcPts val="3096"/>
              </a:lnSpc>
              <a:spcBef>
                <a:spcPct val="0"/>
              </a:spcBef>
            </a:pPr>
            <a:r>
              <a:rPr lang="en-US" sz="2212">
                <a:solidFill>
                  <a:srgbClr val="FFFFFF"/>
                </a:solidFill>
                <a:latin typeface="Open Sans Bold"/>
              </a:rPr>
              <a:t>01</a:t>
            </a:r>
          </a:p>
        </p:txBody>
      </p:sp>
      <p:grpSp>
        <p:nvGrpSpPr>
          <p:cNvPr name="Group 13" id="13"/>
          <p:cNvGrpSpPr/>
          <p:nvPr/>
        </p:nvGrpSpPr>
        <p:grpSpPr>
          <a:xfrm rot="0">
            <a:off x="10493205" y="3167040"/>
            <a:ext cx="807124" cy="807124"/>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F2A2A"/>
            </a:solidFill>
          </p:spPr>
        </p:sp>
        <p:sp>
          <p:nvSpPr>
            <p:cNvPr name="TextBox 15" id="1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10620702" y="3365784"/>
            <a:ext cx="552131" cy="371537"/>
          </a:xfrm>
          <a:prstGeom prst="rect">
            <a:avLst/>
          </a:prstGeom>
        </p:spPr>
        <p:txBody>
          <a:bodyPr anchor="t" rtlCol="false" tIns="0" lIns="0" bIns="0" rIns="0">
            <a:spAutoFit/>
          </a:bodyPr>
          <a:lstStyle/>
          <a:p>
            <a:pPr algn="ctr">
              <a:lnSpc>
                <a:spcPts val="3096"/>
              </a:lnSpc>
              <a:spcBef>
                <a:spcPct val="0"/>
              </a:spcBef>
            </a:pPr>
            <a:r>
              <a:rPr lang="en-US" sz="2212">
                <a:solidFill>
                  <a:srgbClr val="FFFFFF"/>
                </a:solidFill>
                <a:latin typeface="Open Sans Bold"/>
              </a:rPr>
              <a:t>02</a:t>
            </a:r>
          </a:p>
        </p:txBody>
      </p:sp>
      <p:grpSp>
        <p:nvGrpSpPr>
          <p:cNvPr name="Group 17" id="17"/>
          <p:cNvGrpSpPr/>
          <p:nvPr/>
        </p:nvGrpSpPr>
        <p:grpSpPr>
          <a:xfrm rot="0">
            <a:off x="10493205" y="4621864"/>
            <a:ext cx="807124" cy="807124"/>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F2A2A"/>
            </a:solidFill>
          </p:spPr>
        </p:sp>
        <p:sp>
          <p:nvSpPr>
            <p:cNvPr name="TextBox 19" id="19"/>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20" id="20"/>
          <p:cNvSpPr txBox="true"/>
          <p:nvPr/>
        </p:nvSpPr>
        <p:spPr>
          <a:xfrm rot="0">
            <a:off x="10620702" y="4821889"/>
            <a:ext cx="552131" cy="371537"/>
          </a:xfrm>
          <a:prstGeom prst="rect">
            <a:avLst/>
          </a:prstGeom>
        </p:spPr>
        <p:txBody>
          <a:bodyPr anchor="t" rtlCol="false" tIns="0" lIns="0" bIns="0" rIns="0">
            <a:spAutoFit/>
          </a:bodyPr>
          <a:lstStyle/>
          <a:p>
            <a:pPr algn="ctr">
              <a:lnSpc>
                <a:spcPts val="3096"/>
              </a:lnSpc>
              <a:spcBef>
                <a:spcPct val="0"/>
              </a:spcBef>
            </a:pPr>
            <a:r>
              <a:rPr lang="en-US" sz="2212">
                <a:solidFill>
                  <a:srgbClr val="FFFFFF"/>
                </a:solidFill>
                <a:latin typeface="Open Sans Bold"/>
              </a:rPr>
              <a:t>03</a:t>
            </a:r>
          </a:p>
        </p:txBody>
      </p:sp>
      <p:grpSp>
        <p:nvGrpSpPr>
          <p:cNvPr name="Group 21" id="21"/>
          <p:cNvGrpSpPr/>
          <p:nvPr/>
        </p:nvGrpSpPr>
        <p:grpSpPr>
          <a:xfrm rot="0">
            <a:off x="10490766" y="5911252"/>
            <a:ext cx="807124" cy="807124"/>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F2A2A"/>
            </a:solidFill>
          </p:spPr>
        </p:sp>
        <p:sp>
          <p:nvSpPr>
            <p:cNvPr name="TextBox 23" id="23"/>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10618262" y="6109913"/>
            <a:ext cx="552131" cy="371701"/>
          </a:xfrm>
          <a:prstGeom prst="rect">
            <a:avLst/>
          </a:prstGeom>
        </p:spPr>
        <p:txBody>
          <a:bodyPr anchor="t" rtlCol="false" tIns="0" lIns="0" bIns="0" rIns="0">
            <a:spAutoFit/>
          </a:bodyPr>
          <a:lstStyle/>
          <a:p>
            <a:pPr algn="ctr">
              <a:lnSpc>
                <a:spcPts val="3096"/>
              </a:lnSpc>
              <a:spcBef>
                <a:spcPct val="0"/>
              </a:spcBef>
            </a:pPr>
            <a:r>
              <a:rPr lang="en-US" sz="2212">
                <a:solidFill>
                  <a:srgbClr val="FFFFFF"/>
                </a:solidFill>
                <a:latin typeface="Open Sans Bold"/>
              </a:rPr>
              <a:t>04</a:t>
            </a:r>
          </a:p>
        </p:txBody>
      </p:sp>
      <p:grpSp>
        <p:nvGrpSpPr>
          <p:cNvPr name="Group 25" id="25"/>
          <p:cNvGrpSpPr/>
          <p:nvPr/>
        </p:nvGrpSpPr>
        <p:grpSpPr>
          <a:xfrm rot="0">
            <a:off x="10490766" y="7296115"/>
            <a:ext cx="807124" cy="807124"/>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F2A2A"/>
            </a:solidFill>
          </p:spPr>
        </p:sp>
        <p:sp>
          <p:nvSpPr>
            <p:cNvPr name="TextBox 27" id="2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28" id="28"/>
          <p:cNvSpPr txBox="true"/>
          <p:nvPr/>
        </p:nvSpPr>
        <p:spPr>
          <a:xfrm rot="0">
            <a:off x="10618262" y="7494777"/>
            <a:ext cx="552131" cy="371701"/>
          </a:xfrm>
          <a:prstGeom prst="rect">
            <a:avLst/>
          </a:prstGeom>
        </p:spPr>
        <p:txBody>
          <a:bodyPr anchor="t" rtlCol="false" tIns="0" lIns="0" bIns="0" rIns="0">
            <a:spAutoFit/>
          </a:bodyPr>
          <a:lstStyle/>
          <a:p>
            <a:pPr algn="ctr">
              <a:lnSpc>
                <a:spcPts val="3096"/>
              </a:lnSpc>
              <a:spcBef>
                <a:spcPct val="0"/>
              </a:spcBef>
            </a:pPr>
            <a:r>
              <a:rPr lang="en-US" sz="2212">
                <a:solidFill>
                  <a:srgbClr val="FFFFFF"/>
                </a:solidFill>
                <a:latin typeface="Open Sans Bold"/>
              </a:rPr>
              <a:t>05</a:t>
            </a:r>
          </a:p>
        </p:txBody>
      </p:sp>
      <p:sp>
        <p:nvSpPr>
          <p:cNvPr name="TextBox 29" id="29"/>
          <p:cNvSpPr txBox="true"/>
          <p:nvPr/>
        </p:nvSpPr>
        <p:spPr>
          <a:xfrm rot="0">
            <a:off x="11698613" y="2030190"/>
            <a:ext cx="6094221" cy="563570"/>
          </a:xfrm>
          <a:prstGeom prst="rect">
            <a:avLst/>
          </a:prstGeom>
        </p:spPr>
        <p:txBody>
          <a:bodyPr anchor="t" rtlCol="false" tIns="0" lIns="0" bIns="0" rIns="0">
            <a:spAutoFit/>
          </a:bodyPr>
          <a:lstStyle/>
          <a:p>
            <a:pPr algn="l">
              <a:lnSpc>
                <a:spcPts val="4461"/>
              </a:lnSpc>
            </a:pPr>
            <a:r>
              <a:rPr lang="en-US" sz="3540">
                <a:solidFill>
                  <a:srgbClr val="FBF6F1"/>
                </a:solidFill>
                <a:latin typeface="Bicubik"/>
              </a:rPr>
              <a:t>Data Collection</a:t>
            </a:r>
          </a:p>
        </p:txBody>
      </p:sp>
      <p:sp>
        <p:nvSpPr>
          <p:cNvPr name="TextBox 30" id="30"/>
          <p:cNvSpPr txBox="true"/>
          <p:nvPr/>
        </p:nvSpPr>
        <p:spPr>
          <a:xfrm rot="0">
            <a:off x="11698613" y="4772959"/>
            <a:ext cx="6589387" cy="581858"/>
          </a:xfrm>
          <a:prstGeom prst="rect">
            <a:avLst/>
          </a:prstGeom>
        </p:spPr>
        <p:txBody>
          <a:bodyPr anchor="t" rtlCol="false" tIns="0" lIns="0" bIns="0" rIns="0">
            <a:spAutoFit/>
          </a:bodyPr>
          <a:lstStyle/>
          <a:p>
            <a:pPr algn="l">
              <a:lnSpc>
                <a:spcPts val="4587"/>
              </a:lnSpc>
            </a:pPr>
            <a:r>
              <a:rPr lang="en-US" sz="3640">
                <a:solidFill>
                  <a:srgbClr val="FBF6F1"/>
                </a:solidFill>
                <a:latin typeface="Bicubik"/>
              </a:rPr>
              <a:t>Model Selection</a:t>
            </a:r>
          </a:p>
        </p:txBody>
      </p:sp>
      <p:sp>
        <p:nvSpPr>
          <p:cNvPr name="TextBox 31" id="31"/>
          <p:cNvSpPr txBox="true"/>
          <p:nvPr/>
        </p:nvSpPr>
        <p:spPr>
          <a:xfrm rot="0">
            <a:off x="11851013" y="5991738"/>
            <a:ext cx="6094221" cy="590621"/>
          </a:xfrm>
          <a:prstGeom prst="rect">
            <a:avLst/>
          </a:prstGeom>
        </p:spPr>
        <p:txBody>
          <a:bodyPr anchor="t" rtlCol="false" tIns="0" lIns="0" bIns="0" rIns="0">
            <a:spAutoFit/>
          </a:bodyPr>
          <a:lstStyle/>
          <a:p>
            <a:pPr algn="l">
              <a:lnSpc>
                <a:spcPts val="4713"/>
              </a:lnSpc>
            </a:pPr>
            <a:r>
              <a:rPr lang="en-US" sz="3740">
                <a:solidFill>
                  <a:srgbClr val="FBF6F1"/>
                </a:solidFill>
                <a:latin typeface="Bicubik"/>
              </a:rPr>
              <a:t>Model Training</a:t>
            </a:r>
          </a:p>
        </p:txBody>
      </p:sp>
      <p:sp>
        <p:nvSpPr>
          <p:cNvPr name="TextBox 32" id="32"/>
          <p:cNvSpPr txBox="true"/>
          <p:nvPr/>
        </p:nvSpPr>
        <p:spPr>
          <a:xfrm rot="0">
            <a:off x="11698613" y="7322071"/>
            <a:ext cx="6094221" cy="563570"/>
          </a:xfrm>
          <a:prstGeom prst="rect">
            <a:avLst/>
          </a:prstGeom>
        </p:spPr>
        <p:txBody>
          <a:bodyPr anchor="t" rtlCol="false" tIns="0" lIns="0" bIns="0" rIns="0">
            <a:spAutoFit/>
          </a:bodyPr>
          <a:lstStyle/>
          <a:p>
            <a:pPr algn="l">
              <a:lnSpc>
                <a:spcPts val="4461"/>
              </a:lnSpc>
            </a:pPr>
            <a:r>
              <a:rPr lang="en-US" sz="3540">
                <a:solidFill>
                  <a:srgbClr val="FBF6F1"/>
                </a:solidFill>
                <a:latin typeface="Bicubik"/>
              </a:rPr>
              <a:t>Model Evaluation</a:t>
            </a:r>
          </a:p>
        </p:txBody>
      </p:sp>
      <p:sp>
        <p:nvSpPr>
          <p:cNvPr name="TextBox 33" id="33"/>
          <p:cNvSpPr txBox="true"/>
          <p:nvPr/>
        </p:nvSpPr>
        <p:spPr>
          <a:xfrm rot="0">
            <a:off x="11698613" y="3375309"/>
            <a:ext cx="6094221" cy="581858"/>
          </a:xfrm>
          <a:prstGeom prst="rect">
            <a:avLst/>
          </a:prstGeom>
        </p:spPr>
        <p:txBody>
          <a:bodyPr anchor="t" rtlCol="false" tIns="0" lIns="0" bIns="0" rIns="0">
            <a:spAutoFit/>
          </a:bodyPr>
          <a:lstStyle/>
          <a:p>
            <a:pPr algn="l">
              <a:lnSpc>
                <a:spcPts val="4587"/>
              </a:lnSpc>
            </a:pPr>
            <a:r>
              <a:rPr lang="en-US" sz="3640">
                <a:solidFill>
                  <a:srgbClr val="FBF6F1"/>
                </a:solidFill>
                <a:latin typeface="Bicubik"/>
              </a:rPr>
              <a:t>Data Preprocessing</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1675924" y="-365362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Freeform 3" id="3"/>
          <p:cNvSpPr/>
          <p:nvPr/>
        </p:nvSpPr>
        <p:spPr>
          <a:xfrm flipH="false" flipV="false" rot="0">
            <a:off x="-2756141" y="53281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grpSp>
        <p:nvGrpSpPr>
          <p:cNvPr name="Group 4" id="4"/>
          <p:cNvGrpSpPr/>
          <p:nvPr/>
        </p:nvGrpSpPr>
        <p:grpSpPr>
          <a:xfrm rot="0">
            <a:off x="0" y="461179"/>
            <a:ext cx="5189934" cy="5246370"/>
            <a:chOff x="0" y="0"/>
            <a:chExt cx="5956300" cy="6021070"/>
          </a:xfrm>
        </p:grpSpPr>
        <p:sp>
          <p:nvSpPr>
            <p:cNvPr name="Freeform 5" id="5"/>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blipFill>
              <a:blip r:embed="rId3"/>
              <a:stretch>
                <a:fillRect l="-25862" t="0" r="-25862" b="0"/>
              </a:stretch>
            </a:blipFill>
          </p:spPr>
        </p:sp>
      </p:grpSp>
      <p:grpSp>
        <p:nvGrpSpPr>
          <p:cNvPr name="Group 6" id="6"/>
          <p:cNvGrpSpPr/>
          <p:nvPr/>
        </p:nvGrpSpPr>
        <p:grpSpPr>
          <a:xfrm rot="0">
            <a:off x="4711031" y="3084364"/>
            <a:ext cx="5189934" cy="5246370"/>
            <a:chOff x="0" y="0"/>
            <a:chExt cx="5956300" cy="6021070"/>
          </a:xfrm>
        </p:grpSpPr>
        <p:sp>
          <p:nvSpPr>
            <p:cNvPr name="Freeform 7" id="7"/>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gradFill rotWithShape="true">
              <a:gsLst>
                <a:gs pos="0">
                  <a:srgbClr val="1B0C0C">
                    <a:alpha val="100000"/>
                  </a:srgbClr>
                </a:gs>
                <a:gs pos="100000">
                  <a:srgbClr val="000000">
                    <a:alpha val="100000"/>
                  </a:srgbClr>
                </a:gs>
              </a:gsLst>
              <a:lin ang="2700000"/>
            </a:gradFill>
            <a:ln w="12700">
              <a:solidFill>
                <a:srgbClr val="000000"/>
              </a:solidFill>
            </a:ln>
          </p:spPr>
        </p:sp>
      </p:grpSp>
      <p:grpSp>
        <p:nvGrpSpPr>
          <p:cNvPr name="Group 8" id="8"/>
          <p:cNvGrpSpPr/>
          <p:nvPr/>
        </p:nvGrpSpPr>
        <p:grpSpPr>
          <a:xfrm rot="0">
            <a:off x="2116064" y="2335702"/>
            <a:ext cx="5189934" cy="5246370"/>
            <a:chOff x="0" y="0"/>
            <a:chExt cx="5956300" cy="6021070"/>
          </a:xfrm>
        </p:grpSpPr>
        <p:sp>
          <p:nvSpPr>
            <p:cNvPr name="Freeform 9" id="9"/>
            <p:cNvSpPr/>
            <p:nvPr/>
          </p:nvSpPr>
          <p:spPr>
            <a:xfrm flipH="true" flipV="false" rot="0">
              <a:off x="0" y="0"/>
              <a:ext cx="5956300" cy="6021070"/>
            </a:xfrm>
            <a:custGeom>
              <a:avLst/>
              <a:gdLst/>
              <a:ahLst/>
              <a:cxnLst/>
              <a:rect r="r" b="b" t="t" l="l"/>
              <a:pathLst>
                <a:path h="6021070" w="5956300">
                  <a:moveTo>
                    <a:pt x="5264150" y="6021070"/>
                  </a:moveTo>
                  <a:lnTo>
                    <a:pt x="5956300" y="0"/>
                  </a:lnTo>
                  <a:lnTo>
                    <a:pt x="692150" y="0"/>
                  </a:lnTo>
                  <a:lnTo>
                    <a:pt x="0" y="6021070"/>
                  </a:lnTo>
                  <a:close/>
                </a:path>
              </a:pathLst>
            </a:custGeom>
            <a:blipFill>
              <a:blip r:embed="rId4"/>
              <a:stretch>
                <a:fillRect l="-25862" t="0" r="-25862" b="0"/>
              </a:stretch>
            </a:blipFill>
          </p:spPr>
        </p:sp>
      </p:grpSp>
      <p:sp>
        <p:nvSpPr>
          <p:cNvPr name="TextBox 10" id="10"/>
          <p:cNvSpPr txBox="true"/>
          <p:nvPr/>
        </p:nvSpPr>
        <p:spPr>
          <a:xfrm rot="0">
            <a:off x="6586371" y="537379"/>
            <a:ext cx="10994964" cy="1353325"/>
          </a:xfrm>
          <a:prstGeom prst="rect">
            <a:avLst/>
          </a:prstGeom>
        </p:spPr>
        <p:txBody>
          <a:bodyPr anchor="t" rtlCol="false" tIns="0" lIns="0" bIns="0" rIns="0">
            <a:spAutoFit/>
          </a:bodyPr>
          <a:lstStyle/>
          <a:p>
            <a:pPr algn="l">
              <a:lnSpc>
                <a:spcPts val="5292"/>
              </a:lnSpc>
            </a:pPr>
            <a:r>
              <a:rPr lang="en-US" sz="5040">
                <a:solidFill>
                  <a:srgbClr val="FBF6F1"/>
                </a:solidFill>
                <a:latin typeface="Bicubik"/>
              </a:rPr>
              <a:t>Building the Recommendation System</a:t>
            </a:r>
          </a:p>
        </p:txBody>
      </p:sp>
      <p:sp>
        <p:nvSpPr>
          <p:cNvPr name="TextBox 11" id="11"/>
          <p:cNvSpPr txBox="true"/>
          <p:nvPr/>
        </p:nvSpPr>
        <p:spPr>
          <a:xfrm rot="0">
            <a:off x="7305998" y="1824028"/>
            <a:ext cx="10503100" cy="7916518"/>
          </a:xfrm>
          <a:prstGeom prst="rect">
            <a:avLst/>
          </a:prstGeom>
        </p:spPr>
        <p:txBody>
          <a:bodyPr anchor="t" rtlCol="false" tIns="0" lIns="0" bIns="0" rIns="0">
            <a:spAutoFit/>
          </a:bodyPr>
          <a:lstStyle/>
          <a:p>
            <a:pPr algn="l">
              <a:lnSpc>
                <a:spcPts val="4656"/>
              </a:lnSpc>
            </a:pPr>
          </a:p>
          <a:p>
            <a:pPr algn="l">
              <a:lnSpc>
                <a:spcPts val="5356"/>
              </a:lnSpc>
            </a:pPr>
            <a:r>
              <a:rPr lang="en-US" sz="3826">
                <a:solidFill>
                  <a:srgbClr val="FFFFFF"/>
                </a:solidFill>
                <a:latin typeface="Open Sans Bold"/>
              </a:rPr>
              <a:t>Step-by-Step Process of How the Recommendation System Works:</a:t>
            </a:r>
          </a:p>
          <a:p>
            <a:pPr algn="l">
              <a:lnSpc>
                <a:spcPts val="5356"/>
              </a:lnSpc>
            </a:pPr>
          </a:p>
          <a:p>
            <a:pPr algn="l">
              <a:lnSpc>
                <a:spcPts val="4656"/>
              </a:lnSpc>
            </a:pPr>
            <a:r>
              <a:rPr lang="en-US" sz="3326">
                <a:solidFill>
                  <a:srgbClr val="FFFFFF"/>
                </a:solidFill>
                <a:latin typeface="Open Sans"/>
              </a:rPr>
              <a:t>The system reads and preprocesses the dataset by removing duplicates, handling null values, and cleaning the "Artist Name" column. It combines relevant columns into a single "data" string for each song. The CountVectorizer then transforms these strings into numerical vectors, and cosine similarity is calculated to create a similarity matrix, which is used to find similar songs.</a:t>
            </a:r>
          </a:p>
          <a:p>
            <a:pPr algn="l">
              <a:lnSpc>
                <a:spcPts val="4656"/>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1675924" y="-365362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Freeform 3" id="3"/>
          <p:cNvSpPr/>
          <p:nvPr/>
        </p:nvSpPr>
        <p:spPr>
          <a:xfrm flipH="false" flipV="false" rot="0">
            <a:off x="-2756141" y="53281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grpSp>
        <p:nvGrpSpPr>
          <p:cNvPr name="Group 4" id="4"/>
          <p:cNvGrpSpPr/>
          <p:nvPr/>
        </p:nvGrpSpPr>
        <p:grpSpPr>
          <a:xfrm rot="0">
            <a:off x="4711031" y="3084364"/>
            <a:ext cx="5189934" cy="5246370"/>
            <a:chOff x="0" y="0"/>
            <a:chExt cx="5956300" cy="6021070"/>
          </a:xfrm>
        </p:grpSpPr>
        <p:sp>
          <p:nvSpPr>
            <p:cNvPr name="Freeform 5" id="5"/>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gradFill rotWithShape="true">
              <a:gsLst>
                <a:gs pos="0">
                  <a:srgbClr val="1B0C0C">
                    <a:alpha val="100000"/>
                  </a:srgbClr>
                </a:gs>
                <a:gs pos="100000">
                  <a:srgbClr val="000000">
                    <a:alpha val="100000"/>
                  </a:srgbClr>
                </a:gs>
              </a:gsLst>
              <a:lin ang="2700000"/>
            </a:gradFill>
            <a:ln w="12700">
              <a:solidFill>
                <a:srgbClr val="000000"/>
              </a:solidFill>
            </a:ln>
          </p:spPr>
        </p:sp>
      </p:grpSp>
      <p:sp>
        <p:nvSpPr>
          <p:cNvPr name="TextBox 6" id="6"/>
          <p:cNvSpPr txBox="true"/>
          <p:nvPr/>
        </p:nvSpPr>
        <p:spPr>
          <a:xfrm rot="0">
            <a:off x="4994557" y="537379"/>
            <a:ext cx="12814541" cy="1353325"/>
          </a:xfrm>
          <a:prstGeom prst="rect">
            <a:avLst/>
          </a:prstGeom>
        </p:spPr>
        <p:txBody>
          <a:bodyPr anchor="t" rtlCol="false" tIns="0" lIns="0" bIns="0" rIns="0">
            <a:spAutoFit/>
          </a:bodyPr>
          <a:lstStyle/>
          <a:p>
            <a:pPr algn="l">
              <a:lnSpc>
                <a:spcPts val="5292"/>
              </a:lnSpc>
            </a:pPr>
            <a:r>
              <a:rPr lang="en-US" sz="5040">
                <a:solidFill>
                  <a:srgbClr val="FBF6F1"/>
                </a:solidFill>
                <a:latin typeface="Bicubik"/>
              </a:rPr>
              <a:t>User Input and the Generation of Recommendations</a:t>
            </a:r>
          </a:p>
        </p:txBody>
      </p:sp>
      <p:sp>
        <p:nvSpPr>
          <p:cNvPr name="TextBox 7" id="7"/>
          <p:cNvSpPr txBox="true"/>
          <p:nvPr/>
        </p:nvSpPr>
        <p:spPr>
          <a:xfrm rot="0">
            <a:off x="7305998" y="3033590"/>
            <a:ext cx="10503100" cy="5887693"/>
          </a:xfrm>
          <a:prstGeom prst="rect">
            <a:avLst/>
          </a:prstGeom>
        </p:spPr>
        <p:txBody>
          <a:bodyPr anchor="t" rtlCol="false" tIns="0" lIns="0" bIns="0" rIns="0">
            <a:spAutoFit/>
          </a:bodyPr>
          <a:lstStyle/>
          <a:p>
            <a:pPr algn="l">
              <a:lnSpc>
                <a:spcPts val="4656"/>
              </a:lnSpc>
            </a:pPr>
          </a:p>
          <a:p>
            <a:pPr algn="l">
              <a:lnSpc>
                <a:spcPts val="4656"/>
              </a:lnSpc>
            </a:pPr>
            <a:r>
              <a:rPr lang="en-US" sz="3326">
                <a:solidFill>
                  <a:srgbClr val="FFFFFF"/>
                </a:solidFill>
                <a:latin typeface="Open Sans"/>
              </a:rPr>
              <a:t>   </a:t>
            </a:r>
            <a:r>
              <a:rPr lang="en-US" sz="3326">
                <a:solidFill>
                  <a:srgbClr val="FFFFFF"/>
                </a:solidFill>
                <a:latin typeface="Open Sans"/>
              </a:rPr>
              <a:t>The user inputs a song name, and the system checks if it exists in the similarity matrix. If found, the system retrieves the top 10 most similar songs and presents them to the user. If the song is not found, the user is prompted to enter another song. This process repeats until the user decides to stop, allowing for multiple recommendations in one session.</a:t>
            </a:r>
          </a:p>
          <a:p>
            <a:pPr algn="l">
              <a:lnSpc>
                <a:spcPts val="4656"/>
              </a:lnSpc>
              <a:spcBef>
                <a:spcPct val="0"/>
              </a:spcBef>
            </a:pPr>
          </a:p>
        </p:txBody>
      </p:sp>
      <p:grpSp>
        <p:nvGrpSpPr>
          <p:cNvPr name="Group 8" id="8"/>
          <p:cNvGrpSpPr/>
          <p:nvPr/>
        </p:nvGrpSpPr>
        <p:grpSpPr>
          <a:xfrm rot="0">
            <a:off x="675560" y="3145131"/>
            <a:ext cx="4318998" cy="4365963"/>
            <a:chOff x="0" y="0"/>
            <a:chExt cx="5956300" cy="6021070"/>
          </a:xfrm>
        </p:grpSpPr>
        <p:sp>
          <p:nvSpPr>
            <p:cNvPr name="Freeform 9" id="9"/>
            <p:cNvSpPr/>
            <p:nvPr/>
          </p:nvSpPr>
          <p:spPr>
            <a:xfrm flipH="false" flipV="false" rot="0">
              <a:off x="0" y="0"/>
              <a:ext cx="5956300" cy="6021070"/>
            </a:xfrm>
            <a:custGeom>
              <a:avLst/>
              <a:gdLst/>
              <a:ahLst/>
              <a:cxnLst/>
              <a:rect r="r" b="b" t="t" l="l"/>
              <a:pathLst>
                <a:path h="6021070" w="5956300">
                  <a:moveTo>
                    <a:pt x="0" y="6021070"/>
                  </a:moveTo>
                  <a:lnTo>
                    <a:pt x="692150" y="0"/>
                  </a:lnTo>
                  <a:lnTo>
                    <a:pt x="5956300" y="0"/>
                  </a:lnTo>
                  <a:lnTo>
                    <a:pt x="5264150" y="6021070"/>
                  </a:lnTo>
                  <a:close/>
                </a:path>
              </a:pathLst>
            </a:custGeom>
            <a:blipFill>
              <a:blip r:embed="rId3"/>
              <a:stretch>
                <a:fillRect l="-50539" t="-13458" r="-18747" b="0"/>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1675924" y="-365362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Freeform 3" id="3"/>
          <p:cNvSpPr/>
          <p:nvPr/>
        </p:nvSpPr>
        <p:spPr>
          <a:xfrm flipH="false" flipV="false" rot="0">
            <a:off x="-2756141" y="53281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grpSp>
        <p:nvGrpSpPr>
          <p:cNvPr name="Group 4" id="4"/>
          <p:cNvGrpSpPr/>
          <p:nvPr/>
        </p:nvGrpSpPr>
        <p:grpSpPr>
          <a:xfrm rot="0">
            <a:off x="0" y="461179"/>
            <a:ext cx="5189934" cy="5246370"/>
            <a:chOff x="0" y="0"/>
            <a:chExt cx="5956300" cy="6021070"/>
          </a:xfrm>
        </p:grpSpPr>
        <p:sp>
          <p:nvSpPr>
            <p:cNvPr name="Freeform 5" id="5"/>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blipFill>
              <a:blip r:embed="rId3"/>
              <a:stretch>
                <a:fillRect l="-25862" t="0" r="-25862" b="0"/>
              </a:stretch>
            </a:blipFill>
          </p:spPr>
        </p:sp>
      </p:grpSp>
      <p:grpSp>
        <p:nvGrpSpPr>
          <p:cNvPr name="Group 6" id="6"/>
          <p:cNvGrpSpPr/>
          <p:nvPr/>
        </p:nvGrpSpPr>
        <p:grpSpPr>
          <a:xfrm rot="0">
            <a:off x="4711031" y="3084364"/>
            <a:ext cx="5189934" cy="5246370"/>
            <a:chOff x="0" y="0"/>
            <a:chExt cx="5956300" cy="6021070"/>
          </a:xfrm>
        </p:grpSpPr>
        <p:sp>
          <p:nvSpPr>
            <p:cNvPr name="Freeform 7" id="7"/>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gradFill rotWithShape="true">
              <a:gsLst>
                <a:gs pos="0">
                  <a:srgbClr val="1B0C0C">
                    <a:alpha val="100000"/>
                  </a:srgbClr>
                </a:gs>
                <a:gs pos="100000">
                  <a:srgbClr val="000000">
                    <a:alpha val="100000"/>
                  </a:srgbClr>
                </a:gs>
              </a:gsLst>
              <a:lin ang="2700000"/>
            </a:gradFill>
            <a:ln w="12700">
              <a:solidFill>
                <a:srgbClr val="000000"/>
              </a:solidFill>
            </a:ln>
          </p:spPr>
        </p:sp>
      </p:grpSp>
      <p:grpSp>
        <p:nvGrpSpPr>
          <p:cNvPr name="Group 8" id="8"/>
          <p:cNvGrpSpPr/>
          <p:nvPr/>
        </p:nvGrpSpPr>
        <p:grpSpPr>
          <a:xfrm rot="0">
            <a:off x="2116064" y="2335702"/>
            <a:ext cx="5189934" cy="5246370"/>
            <a:chOff x="0" y="0"/>
            <a:chExt cx="5956300" cy="6021070"/>
          </a:xfrm>
        </p:grpSpPr>
        <p:sp>
          <p:nvSpPr>
            <p:cNvPr name="Freeform 9" id="9"/>
            <p:cNvSpPr/>
            <p:nvPr/>
          </p:nvSpPr>
          <p:spPr>
            <a:xfrm flipH="true" flipV="false" rot="0">
              <a:off x="0" y="0"/>
              <a:ext cx="5956300" cy="6021070"/>
            </a:xfrm>
            <a:custGeom>
              <a:avLst/>
              <a:gdLst/>
              <a:ahLst/>
              <a:cxnLst/>
              <a:rect r="r" b="b" t="t" l="l"/>
              <a:pathLst>
                <a:path h="6021070" w="5956300">
                  <a:moveTo>
                    <a:pt x="5264150" y="6021070"/>
                  </a:moveTo>
                  <a:lnTo>
                    <a:pt x="5956300" y="0"/>
                  </a:lnTo>
                  <a:lnTo>
                    <a:pt x="692150" y="0"/>
                  </a:lnTo>
                  <a:lnTo>
                    <a:pt x="0" y="6021070"/>
                  </a:lnTo>
                  <a:close/>
                </a:path>
              </a:pathLst>
            </a:custGeom>
            <a:blipFill>
              <a:blip r:embed="rId4"/>
              <a:stretch>
                <a:fillRect l="-25862" t="0" r="-25862" b="0"/>
              </a:stretch>
            </a:blipFill>
          </p:spPr>
        </p:sp>
      </p:grpSp>
      <p:sp>
        <p:nvSpPr>
          <p:cNvPr name="TextBox 10" id="10"/>
          <p:cNvSpPr txBox="true"/>
          <p:nvPr/>
        </p:nvSpPr>
        <p:spPr>
          <a:xfrm rot="0">
            <a:off x="5473459" y="1104900"/>
            <a:ext cx="12814541" cy="686575"/>
          </a:xfrm>
          <a:prstGeom prst="rect">
            <a:avLst/>
          </a:prstGeom>
        </p:spPr>
        <p:txBody>
          <a:bodyPr anchor="t" rtlCol="false" tIns="0" lIns="0" bIns="0" rIns="0">
            <a:spAutoFit/>
          </a:bodyPr>
          <a:lstStyle/>
          <a:p>
            <a:pPr algn="l">
              <a:lnSpc>
                <a:spcPts val="5292"/>
              </a:lnSpc>
            </a:pPr>
            <a:r>
              <a:rPr lang="en-US" sz="5040">
                <a:solidFill>
                  <a:srgbClr val="FBF6F1"/>
                </a:solidFill>
                <a:latin typeface="Bicubik"/>
              </a:rPr>
              <a:t>Key Components of the Code</a:t>
            </a:r>
          </a:p>
        </p:txBody>
      </p:sp>
      <p:sp>
        <p:nvSpPr>
          <p:cNvPr name="TextBox 11" id="11"/>
          <p:cNvSpPr txBox="true"/>
          <p:nvPr/>
        </p:nvSpPr>
        <p:spPr>
          <a:xfrm rot="0">
            <a:off x="7305998" y="2646204"/>
            <a:ext cx="10503100" cy="5297143"/>
          </a:xfrm>
          <a:prstGeom prst="rect">
            <a:avLst/>
          </a:prstGeom>
        </p:spPr>
        <p:txBody>
          <a:bodyPr anchor="t" rtlCol="false" tIns="0" lIns="0" bIns="0" rIns="0">
            <a:spAutoFit/>
          </a:bodyPr>
          <a:lstStyle/>
          <a:p>
            <a:pPr algn="l">
              <a:lnSpc>
                <a:spcPts val="4656"/>
              </a:lnSpc>
            </a:pPr>
          </a:p>
          <a:p>
            <a:pPr algn="l">
              <a:lnSpc>
                <a:spcPts val="4656"/>
              </a:lnSpc>
            </a:pPr>
            <a:r>
              <a:rPr lang="en-US" sz="3326">
                <a:solidFill>
                  <a:srgbClr val="FFFFFF"/>
                </a:solidFill>
                <a:latin typeface="Open Sans"/>
              </a:rPr>
              <a:t>     </a:t>
            </a:r>
            <a:r>
              <a:rPr lang="en-US" sz="3326">
                <a:solidFill>
                  <a:srgbClr val="FFFFFF"/>
                </a:solidFill>
                <a:latin typeface="Open Sans"/>
              </a:rPr>
              <a:t>The code includes data preprocessing to clean and prepare the dataset, vectorization to convert text data into numerical vectors, and similarity calculation to compute cosine similarity scores. The user interaction loop manages input, generates recommendations, and handles errors, ensuring a smooth and engaging experience for the user.</a:t>
            </a:r>
          </a:p>
          <a:p>
            <a:pPr algn="l">
              <a:lnSpc>
                <a:spcPts val="4656"/>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337461" y="2809865"/>
            <a:ext cx="17613079" cy="6448435"/>
          </a:xfrm>
          <a:custGeom>
            <a:avLst/>
            <a:gdLst/>
            <a:ahLst/>
            <a:cxnLst/>
            <a:rect r="r" b="b" t="t" l="l"/>
            <a:pathLst>
              <a:path h="6448435" w="17613079">
                <a:moveTo>
                  <a:pt x="0" y="0"/>
                </a:moveTo>
                <a:lnTo>
                  <a:pt x="17613078" y="0"/>
                </a:lnTo>
                <a:lnTo>
                  <a:pt x="17613078" y="6448435"/>
                </a:lnTo>
                <a:lnTo>
                  <a:pt x="0" y="6448435"/>
                </a:lnTo>
                <a:lnTo>
                  <a:pt x="0" y="0"/>
                </a:lnTo>
                <a:close/>
              </a:path>
            </a:pathLst>
          </a:custGeom>
          <a:blipFill>
            <a:blip r:embed="rId2"/>
            <a:stretch>
              <a:fillRect l="0" t="0" r="0" b="0"/>
            </a:stretch>
          </a:blipFill>
        </p:spPr>
      </p:sp>
      <p:sp>
        <p:nvSpPr>
          <p:cNvPr name="TextBox 3" id="3"/>
          <p:cNvSpPr txBox="true"/>
          <p:nvPr/>
        </p:nvSpPr>
        <p:spPr>
          <a:xfrm rot="0">
            <a:off x="1474622" y="795170"/>
            <a:ext cx="13747851" cy="1344840"/>
          </a:xfrm>
          <a:prstGeom prst="rect">
            <a:avLst/>
          </a:prstGeom>
        </p:spPr>
        <p:txBody>
          <a:bodyPr anchor="t" rtlCol="false" tIns="0" lIns="0" bIns="0" rIns="0">
            <a:spAutoFit/>
          </a:bodyPr>
          <a:lstStyle/>
          <a:p>
            <a:pPr algn="ctr">
              <a:lnSpc>
                <a:spcPts val="10075"/>
              </a:lnSpc>
            </a:pPr>
            <a:r>
              <a:rPr lang="en-US" sz="9595">
                <a:solidFill>
                  <a:srgbClr val="EF2A2A"/>
                </a:solidFill>
                <a:latin typeface="Bicubik"/>
              </a:rPr>
              <a:t>OUTPUT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B0C0C">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1675924" y="-365362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sp>
        <p:nvSpPr>
          <p:cNvPr name="Freeform 3" id="3"/>
          <p:cNvSpPr/>
          <p:nvPr/>
        </p:nvSpPr>
        <p:spPr>
          <a:xfrm flipH="false" flipV="false" rot="0">
            <a:off x="-2756141" y="532811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9999"/>
            </a:blip>
            <a:stretch>
              <a:fillRect l="0" t="0" r="0" b="0"/>
            </a:stretch>
          </a:blipFill>
        </p:spPr>
      </p:sp>
      <p:grpSp>
        <p:nvGrpSpPr>
          <p:cNvPr name="Group 4" id="4"/>
          <p:cNvGrpSpPr/>
          <p:nvPr/>
        </p:nvGrpSpPr>
        <p:grpSpPr>
          <a:xfrm rot="0">
            <a:off x="4711031" y="3084364"/>
            <a:ext cx="5189934" cy="5246370"/>
            <a:chOff x="0" y="0"/>
            <a:chExt cx="5956300" cy="6021070"/>
          </a:xfrm>
        </p:grpSpPr>
        <p:sp>
          <p:nvSpPr>
            <p:cNvPr name="Freeform 5" id="5"/>
            <p:cNvSpPr/>
            <p:nvPr/>
          </p:nvSpPr>
          <p:spPr>
            <a:xfrm flipH="false" flipV="false" rot="0">
              <a:off x="0" y="0"/>
              <a:ext cx="5956300" cy="6021070"/>
            </a:xfrm>
            <a:custGeom>
              <a:avLst/>
              <a:gdLst/>
              <a:ahLst/>
              <a:cxnLst/>
              <a:rect r="r" b="b" t="t" l="l"/>
              <a:pathLst>
                <a:path h="6021070" w="5956300">
                  <a:moveTo>
                    <a:pt x="692150" y="6021070"/>
                  </a:moveTo>
                  <a:lnTo>
                    <a:pt x="0" y="0"/>
                  </a:lnTo>
                  <a:lnTo>
                    <a:pt x="5264150" y="0"/>
                  </a:lnTo>
                  <a:lnTo>
                    <a:pt x="5956300" y="6021070"/>
                  </a:lnTo>
                  <a:close/>
                </a:path>
              </a:pathLst>
            </a:custGeom>
            <a:gradFill rotWithShape="true">
              <a:gsLst>
                <a:gs pos="0">
                  <a:srgbClr val="1B0C0C">
                    <a:alpha val="100000"/>
                  </a:srgbClr>
                </a:gs>
                <a:gs pos="100000">
                  <a:srgbClr val="000000">
                    <a:alpha val="100000"/>
                  </a:srgbClr>
                </a:gs>
              </a:gsLst>
              <a:lin ang="2700000"/>
            </a:gradFill>
            <a:ln w="12700">
              <a:solidFill>
                <a:srgbClr val="000000"/>
              </a:solidFill>
            </a:ln>
          </p:spPr>
        </p:sp>
      </p:grpSp>
      <p:sp>
        <p:nvSpPr>
          <p:cNvPr name="TextBox 6" id="6"/>
          <p:cNvSpPr txBox="true"/>
          <p:nvPr/>
        </p:nvSpPr>
        <p:spPr>
          <a:xfrm rot="0">
            <a:off x="898728" y="723513"/>
            <a:ext cx="12814541" cy="686575"/>
          </a:xfrm>
          <a:prstGeom prst="rect">
            <a:avLst/>
          </a:prstGeom>
        </p:spPr>
        <p:txBody>
          <a:bodyPr anchor="t" rtlCol="false" tIns="0" lIns="0" bIns="0" rIns="0">
            <a:spAutoFit/>
          </a:bodyPr>
          <a:lstStyle/>
          <a:p>
            <a:pPr algn="l">
              <a:lnSpc>
                <a:spcPts val="5292"/>
              </a:lnSpc>
            </a:pPr>
            <a:r>
              <a:rPr lang="en-US" sz="5040">
                <a:solidFill>
                  <a:srgbClr val="FBF6F1"/>
                </a:solidFill>
                <a:latin typeface="Bicubik"/>
              </a:rPr>
              <a:t>CONCLUSION:</a:t>
            </a:r>
          </a:p>
        </p:txBody>
      </p:sp>
      <p:sp>
        <p:nvSpPr>
          <p:cNvPr name="TextBox 7" id="7"/>
          <p:cNvSpPr txBox="true"/>
          <p:nvPr/>
        </p:nvSpPr>
        <p:spPr>
          <a:xfrm rot="0">
            <a:off x="5473459" y="2076928"/>
            <a:ext cx="13277284" cy="4937718"/>
          </a:xfrm>
          <a:prstGeom prst="rect">
            <a:avLst/>
          </a:prstGeom>
        </p:spPr>
        <p:txBody>
          <a:bodyPr anchor="t" rtlCol="false" tIns="0" lIns="0" bIns="0" rIns="0">
            <a:spAutoFit/>
          </a:bodyPr>
          <a:lstStyle/>
          <a:p>
            <a:pPr algn="l">
              <a:lnSpc>
                <a:spcPts val="4344"/>
              </a:lnSpc>
              <a:spcBef>
                <a:spcPct val="0"/>
              </a:spcBef>
            </a:pPr>
            <a:r>
              <a:rPr lang="en-US" sz="3103">
                <a:solidFill>
                  <a:srgbClr val="FFFFFF"/>
                </a:solidFill>
                <a:latin typeface="Open Sans"/>
              </a:rPr>
              <a:t>           This song recommendation system effectively uses data preprocessing, vectorization, and cosine similarity to generate personalized music recommendations. By cleaning the dataset and converting song metadata into numerical vectors, it accurately finds and suggests similar songs based on user input. The interactive user loop ensures a smooth and engaging experience, highlighting the system's robustness and potential for future enhancements like expanding the dataset and integrating advanced algorithms for more tailored recommendations.</a:t>
            </a:r>
          </a:p>
        </p:txBody>
      </p:sp>
      <p:grpSp>
        <p:nvGrpSpPr>
          <p:cNvPr name="Group 8" id="8"/>
          <p:cNvGrpSpPr/>
          <p:nvPr/>
        </p:nvGrpSpPr>
        <p:grpSpPr>
          <a:xfrm rot="0">
            <a:off x="0" y="1807872"/>
            <a:ext cx="5473459" cy="5532979"/>
            <a:chOff x="0" y="0"/>
            <a:chExt cx="5956300" cy="6021070"/>
          </a:xfrm>
        </p:grpSpPr>
        <p:sp>
          <p:nvSpPr>
            <p:cNvPr name="Freeform 9" id="9"/>
            <p:cNvSpPr/>
            <p:nvPr/>
          </p:nvSpPr>
          <p:spPr>
            <a:xfrm flipH="false" flipV="false" rot="0">
              <a:off x="0" y="0"/>
              <a:ext cx="5956300" cy="6021070"/>
            </a:xfrm>
            <a:custGeom>
              <a:avLst/>
              <a:gdLst/>
              <a:ahLst/>
              <a:cxnLst/>
              <a:rect r="r" b="b" t="t" l="l"/>
              <a:pathLst>
                <a:path h="6021070" w="5956300">
                  <a:moveTo>
                    <a:pt x="0" y="6021070"/>
                  </a:moveTo>
                  <a:lnTo>
                    <a:pt x="692150" y="0"/>
                  </a:lnTo>
                  <a:lnTo>
                    <a:pt x="5956300" y="0"/>
                  </a:lnTo>
                  <a:lnTo>
                    <a:pt x="5264150" y="6021070"/>
                  </a:lnTo>
                  <a:close/>
                </a:path>
              </a:pathLst>
            </a:custGeom>
            <a:blipFill>
              <a:blip r:embed="rId3"/>
              <a:stretch>
                <a:fillRect l="-48753" t="0" r="-2972" b="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DAGDNczXwGw</dc:identifier>
  <dcterms:modified xsi:type="dcterms:W3CDTF">2011-08-01T06:04:30Z</dcterms:modified>
  <cp:revision>1</cp:revision>
  <dc:title>Lilac Illustrated Digital Marketing Plan Presentation</dc:title>
</cp:coreProperties>
</file>

<file path=docProps/thumbnail.jpeg>
</file>